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6" r:id="rId8"/>
    <p:sldId id="257" r:id="rId9"/>
    <p:sldId id="258" r:id="rId10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 useTimings="0">
    <p:penClr>
      <a:schemeClr val="tx1"/>
    </p:penClr>
  </p:showPr>
  <p:extLst>
    <p:ext uri="smNativeData">
      <pr:smAppRevision xmlns:pr="smNativeData" dt="1556035589" val="960" rev64="64" revOS="3"/>
      <pr:smFileRevision xmlns:pr="smNativeData" dt="1556035589" val="0"/>
      <pr:guideOptions xmlns:pr="smNativeData" dt="155603558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665849570" cy="-66584957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</file>

<file path=ppt/handoutMasters/_rels/handout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EgSAADQAgAAEAAAACYAAAAIAAAA//////////8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>
              <a:spcBef>
                <a:spcPts val="0"/>
              </a:spcBef>
            </a:lvl1pPr>
          </a:lstStyle>
          <a:p>
            <a:pPr/>
            <a:r>
              <a:rPr sz="1200"/>
              <a:t/>
            </a:r>
            <a:endParaRPr sz="1200"/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AAAAADAqAADQAgAAEAAAACYAAAAIAAAA//////////8="/>
              </a:ext>
            </a:extLst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pPr/>
            <a:fld id="{356C4EA7-E9D8-39B8-96D4-1FED009A604A}" type="datetime1">
              <a:rPr sz="1200"/>
              <a:t/>
            </a:fld>
            <a:endParaRPr sz="1200"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cDUAAEgSAABAOAAAEAAAACYAAAAIAAAA//////////8="/>
              </a:ext>
            </a:extLst>
          </p:cNvSpPr>
          <p:nvPr>
            <p:ph type="ftr" sz="quarter" idx="2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</a:lvl1pPr>
          </a:lstStyle>
          <a:p>
            <a:pPr/>
            <a:r>
              <a:rPr sz="1200"/>
              <a:t/>
            </a:r>
            <a:endParaRPr sz="1200"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cDUAADAqAABAOAAAEAAAACYAAAAIAAAA//////////8="/>
              </a:ext>
            </a:extLst>
          </p:cNvSpPr>
          <p:nvPr>
            <p:ph type="sldNum" sz="quarter" idx="3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pPr/>
            <a:fld id="{65CB2EA1-EF88-9ED8-C673-198D603D304C}" type="slidenum">
              <a:rPr sz="1200"/>
              <a:t/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hDRi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EgSAADQAgAAEAAAACYAAAAIAAAA//////////8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>
              <a:spcBef>
                <a:spcPts val="0"/>
              </a:spcBef>
            </a:lvl1pPr>
          </a:lstStyle>
          <a:p>
            <a:pPr/>
            <a:r>
              <a:rPr sz="1200"/>
              <a:t/>
            </a:r>
            <a:endParaRPr sz="1200"/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AAAAADAqAADQAgAAEAAAACYAAAAIAAAA//////////8="/>
              </a:ext>
            </a:extLst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pPr/>
            <a:fld id="{7ADEDC6C-2297-8B2A-D966-D47F92282F81}" type="datetime1">
              <a:rPr sz="1200"/>
              <a:t/>
            </a:fld>
            <a:endParaRPr sz="1200"/>
          </a:p>
        </p:txBody>
      </p:sp>
      <p:sp>
        <p:nvSpPr>
          <p:cNvPr id="4" name="SlidePictur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DUBQM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BwAAOAQAACgjAABQGQAAEAAAACYAAAAIAAAA//////////8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BQAAuBoAAJAkAAAINAAAEAAAACYAAAAIAAAA//////////8="/>
              </a:ext>
            </a:extLst>
          </p:cNvSpPr>
          <p:nvPr>
            <p:ph type="body" sz="quarter" idx="3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cDUAAEgSAABAOAAAEAAAACYAAAAIAAAA//////////8="/>
              </a:ext>
            </a:extLst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</a:lvl1pPr>
          </a:lstStyle>
          <a:p>
            <a:pPr/>
            <a:r>
              <a:rPr sz="1200"/>
              <a:t/>
            </a:r>
            <a:endParaRPr sz="1200"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cDUAADAqAABAOAAAEAAAACYAAAAIAAAA//////////8="/>
              </a:ext>
            </a:extLst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pPr/>
            <a:fld id="{0050A299-D7ED-0554-A3E8-2101ECA65574}" type="slidenum">
              <a:rPr sz="1200"/>
              <a:t/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4572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9144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3716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1828800" marR="0" indent="0" algn="l" defTabSz="91440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E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BwAAOAQAACgjAABQGQAAEAAAACYAAAAIAAAAAAAAAAAAAAA="/>
              </a:ext>
            </a:extLst>
          </p:cNvSpPr>
          <p:nvPr>
            <p:ph type="sldImg"/>
          </p:nvPr>
        </p:nvSpPr>
        <p:spPr/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BQAAuBoAAJAkAAAINA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HCF: What is common to each of the numbers multiplied together</a:t>
            </a:r>
          </a:p>
          <a:p>
            <a:pPr/>
            <a:r>
              <a:t>LCM: The highest power of each factor multiplied together</a:t>
            </a:r>
          </a:p>
          <a:p>
            <a:pPr/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Ad0wM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BwAAOAQAACgjAABQGQAAEAAAACYAAAAIAAAAAAAAAAAAAAA="/>
              </a:ext>
            </a:extLst>
          </p:cNvSpPr>
          <p:nvPr>
            <p:ph type="sldImg"/>
          </p:nvPr>
        </p:nvSpPr>
        <p:spPr/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BQAAuBoAAJAkAAAINA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HCF and LCM</a:t>
            </a:r>
          </a:p>
          <a:p>
            <a:pPr/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IBwAAOAQAACgjAABQGQAAEAAAACYAAAAIAAAAAAAAAAAAAAA="/>
              </a:ext>
            </a:extLst>
          </p:cNvSpPr>
          <p:nvPr>
            <p:ph type="sldImg"/>
          </p:nvPr>
        </p:nvSpPr>
        <p:spPr/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B0AH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BQAAuBoAAJAkAAAINA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HCF and LCM</a:t>
            </a:r>
          </a:p>
          <a:p>
            <a:pPr/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8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AC4253-1D9B-F9B4-D514-EBE10C5A23BE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36B4D2D-638E-3EBB-C0D3-95EE039D36C0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F782466-2892-2DD2-DCC0-DE876A8E2A8B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+z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9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K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6F89C1B-55DB-AD6A-9540-A33FD20E63F6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0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av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ew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4F01FBF-F1B9-A5E9-F748-07BC51060152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SE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0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77E737D-33FA-2B85-B4C6-C5D03D884290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BTi/XBMAAAAlAAAAZAAAAA8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EAF275-3BFB-BF04-B552-CD51BC1C4398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DD92E8-A6ED-8864-A365-5031DC2B5505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BmU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8CB4E06-48D5-9EB8-9B73-BEED003D6DEB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xnU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RoU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29AA30-7EB0-7C5C-FE91-8809E4DF08DD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RpU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1AA74B7-F9BC-FF82-F212-0FD73A5C045A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BTi/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//////////8="/>
              </a:ext>
            </a:extLst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//////////8="/>
              </a:ext>
            </a:extLst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//////////8="/>
              </a:ext>
            </a:extLst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BTi/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1D698E3-ADEC-836E-A26E-5B3BD620540E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audio" Target="../media/audio1.wav"/><Relationship Id="rId4" Type="http://schemas.openxmlformats.org/officeDocument/2006/relationships/audio" Target="../media/audio2.wav"/><Relationship Id="rId5" Type="http://schemas.openxmlformats.org/officeDocument/2006/relationships/audio" Target="../media/audio3.wav"/><Relationship Id="rId6" Type="http://schemas.openxmlformats.org/officeDocument/2006/relationships/audio" Target="../media/audio4.wav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audio" Target="../media/audio1.wav"/><Relationship Id="rId4" Type="http://schemas.openxmlformats.org/officeDocument/2006/relationships/audio" Target="../media/audio2.wav"/><Relationship Id="rId5" Type="http://schemas.openxmlformats.org/officeDocument/2006/relationships/audio" Target="../media/audio3.wav"/><Relationship Id="rId6" Type="http://schemas.openxmlformats.org/officeDocument/2006/relationships/audio" Target="../media/audio4.wav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audio" Target="../media/audio1.wav"/><Relationship Id="rId4" Type="http://schemas.openxmlformats.org/officeDocument/2006/relationships/audio" Target="../media/audio2.wav"/><Relationship Id="rId5" Type="http://schemas.openxmlformats.org/officeDocument/2006/relationships/audio" Target="../media/audio3.wav"/><Relationship Id="rId6" Type="http://schemas.openxmlformats.org/officeDocument/2006/relationships/audio" Target="../media/audio4.wav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Y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Textbox7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P8AAAAo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/wAAAH9/fwCAgIADzMzMAMDA/wB/f38AAAAAAAAAAAAAAAAAAAAAAAAAAAAhAAAAGAAAABQAAADgEAAASAMAAHgeAABABgAAECAAACYAAAAIAAAA//////////8="/>
              </a:ext>
            </a:extLst>
          </p:cNvSpPr>
          <p:nvPr/>
        </p:nvSpPr>
        <p:spPr>
          <a:xfrm>
            <a:off x="2743200" y="533400"/>
            <a:ext cx="2209800" cy="4826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HCF and LCM</a:t>
            </a:r>
          </a:p>
        </p:txBody>
      </p:sp>
      <p:sp>
        <p:nvSpPr>
          <p:cNvPr id="5" name="Textbox6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6BQAAQQgAAEInAAARCwAAECAAACYAAAAIAAAA//////////8="/>
              </a:ext>
            </a:extLst>
          </p:cNvSpPr>
          <p:nvPr/>
        </p:nvSpPr>
        <p:spPr>
          <a:xfrm>
            <a:off x="971550" y="1341755"/>
            <a:ext cx="5410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</a:t>
            </a:r>
            <a:r>
              <a:rPr u="sng"/>
              <a:t>\           24                 48                     36</a:t>
            </a:r>
            <a:endParaRPr u="sng"/>
          </a:p>
        </p:txBody>
      </p:sp>
      <p:sp>
        <p:nvSpPr>
          <p:cNvPr id="6" name="Textbox9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XBQAA6QoAAE8nAAC5DQAAECAAACYAAAAIAAAA//////////8="/>
              </a:ext>
            </a:extLst>
          </p:cNvSpPr>
          <p:nvPr/>
        </p:nvSpPr>
        <p:spPr>
          <a:xfrm>
            <a:off x="827405" y="1773555"/>
            <a:ext cx="5562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</a:t>
            </a:r>
            <a:r>
              <a:rPr>
                <a:solidFill>
                  <a:schemeClr val="accent2"/>
                </a:solidFill>
              </a:rPr>
              <a:t> </a:t>
            </a:r>
            <a:r>
              <a:rPr u="sng"/>
              <a:t>\           12                 24                    18</a:t>
            </a:r>
            <a:endParaRPr u="sng"/>
          </a:p>
        </p:txBody>
      </p:sp>
      <p:sp>
        <p:nvSpPr>
          <p:cNvPr id="7" name="Textbox8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mBAAAkQ0AADYpAABhEAAAECAAACYAAAAIAAAA//////////8="/>
              </a:ext>
            </a:extLst>
          </p:cNvSpPr>
          <p:nvPr/>
        </p:nvSpPr>
        <p:spPr>
          <a:xfrm>
            <a:off x="755650" y="2205355"/>
            <a:ext cx="594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  </a:t>
            </a:r>
            <a:r>
              <a:rPr u="sng"/>
              <a:t>\            6                  12                      9</a:t>
            </a:r>
            <a:endParaRPr u="sng"/>
          </a:p>
        </p:txBody>
      </p:sp>
      <p:sp>
        <p:nvSpPr>
          <p:cNvPr id="8" name="Textbox5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mBAAAORAAAFYnAAAJEwAAECAAACYAAAAIAAAA//////////8="/>
              </a:ext>
            </a:extLst>
          </p:cNvSpPr>
          <p:nvPr/>
        </p:nvSpPr>
        <p:spPr>
          <a:xfrm>
            <a:off x="755650" y="2637155"/>
            <a:ext cx="5638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   </a:t>
            </a:r>
            <a:r>
              <a:rPr u="sng"/>
              <a:t>\            2                   4                      3</a:t>
            </a:r>
            <a:r>
              <a:t>                </a:t>
            </a:r>
          </a:p>
        </p:txBody>
      </p:sp>
      <p:sp>
        <p:nvSpPr>
          <p:cNvPr id="9" name="Textbox2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KBQAAVBMAAMInAAAkFgAAECAAACYAAAAIAAAA//////////8="/>
              </a:ext>
            </a:extLst>
          </p:cNvSpPr>
          <p:nvPr/>
        </p:nvSpPr>
        <p:spPr>
          <a:xfrm>
            <a:off x="900430" y="3141980"/>
            <a:ext cx="5562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                1                 \</a:t>
            </a:r>
            <a:r>
              <a:rPr u="sng">
                <a:solidFill>
                  <a:srgbClr val="FF0000"/>
                </a:solidFill>
              </a:rPr>
              <a:t> 2 </a:t>
            </a:r>
            <a:r>
              <a:rPr>
                <a:solidFill>
                  <a:srgbClr val="FF0000"/>
                </a:solidFill>
              </a:rPr>
              <a:t>                      1</a:t>
            </a:r>
            <a:r>
              <a:t>   </a:t>
            </a: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2BgAAPAtAACoGwAAECAAACYAAAAIAAAA//////////8="/>
              </a:ext>
            </a:extLst>
          </p:cNvSpPr>
          <p:nvPr/>
        </p:nvSpPr>
        <p:spPr>
          <a:xfrm>
            <a:off x="762000" y="4038600"/>
            <a:ext cx="670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HCF = </a:t>
            </a:r>
            <a:r>
              <a:rPr>
                <a:solidFill>
                  <a:schemeClr val="accent2"/>
                </a:solidFill>
              </a:rPr>
              <a:t>2 x 2 x 3 = 12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2BgAAKAyAACoGwAAECAAACYAAAAIAAAA//////////8="/>
              </a:ext>
            </a:extLst>
          </p:cNvSpPr>
          <p:nvPr/>
        </p:nvSpPr>
        <p:spPr>
          <a:xfrm>
            <a:off x="3733800" y="4038600"/>
            <a:ext cx="4495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LCM = </a:t>
            </a:r>
            <a:r>
              <a:rPr>
                <a:solidFill>
                  <a:schemeClr val="accent2"/>
                </a:solidFill>
              </a:rPr>
              <a:t>12</a:t>
            </a:r>
            <a:r>
              <a:t> x 2 x 1 x 3 x 2 = 144</a:t>
            </a:r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SAwAAQQgAACIGAAARCwAAECAAACYAAAAIAAAA//////////8="/>
              </a:ext>
            </a:extLst>
          </p:cNvSpPr>
          <p:nvPr/>
        </p:nvSpPr>
        <p:spPr>
          <a:xfrm>
            <a:off x="539750" y="1341755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" name="Textbox10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SAwAAdgoAACIGAABGDQAAECAAACYAAAAIAAAA//////////8="/>
              </a:ext>
            </a:extLst>
          </p:cNvSpPr>
          <p:nvPr/>
        </p:nvSpPr>
        <p:spPr>
          <a:xfrm>
            <a:off x="539750" y="170053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4" name="Textbox17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SAwAAIA0AACIGAADwDwAAECAAACYAAAAIAAAA//////////8="/>
              </a:ext>
            </a:extLst>
          </p:cNvSpPr>
          <p:nvPr/>
        </p:nvSpPr>
        <p:spPr>
          <a:xfrm>
            <a:off x="539750" y="213360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3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5" name="Textbox16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AgAAORAAACoGAAAJEwAAECAAACYAAAAIAAAA//////////8="/>
              </a:ext>
            </a:extLst>
          </p:cNvSpPr>
          <p:nvPr/>
        </p:nvSpPr>
        <p:spPr>
          <a:xfrm>
            <a:off x="468630" y="2637155"/>
            <a:ext cx="533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2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" name="Textbox19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QAgAAmBwAACAcAABoHwAAECAAACYAAAAIAAAA//////////8="/>
              </a:ext>
            </a:extLst>
          </p:cNvSpPr>
          <p:nvPr/>
        </p:nvSpPr>
        <p:spPr>
          <a:xfrm>
            <a:off x="457200" y="4648200"/>
            <a:ext cx="41148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24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2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= 2</a:t>
            </a:r>
            <a:r>
              <a:rPr baseline="40000"/>
              <a:t>3</a:t>
            </a:r>
            <a:r>
              <a:t> x 3</a:t>
            </a:r>
            <a:r>
              <a:rPr baseline="40000"/>
              <a:t>1</a:t>
            </a:r>
            <a:endParaRPr baseline="40000"/>
          </a:p>
        </p:txBody>
      </p:sp>
      <p:sp>
        <p:nvSpPr>
          <p:cNvPr id="17" name="Textbox18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QAgAA4B8AAJgcAACwIgAAECAAACYAAAAIAAAA//////////8="/>
              </a:ext>
            </a:extLst>
          </p:cNvSpPr>
          <p:nvPr/>
        </p:nvSpPr>
        <p:spPr>
          <a:xfrm>
            <a:off x="457200" y="5181600"/>
            <a:ext cx="41910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36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3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= 2</a:t>
            </a:r>
            <a:r>
              <a:rPr baseline="40000"/>
              <a:t>2</a:t>
            </a:r>
            <a:r>
              <a:t> x </a:t>
            </a:r>
            <a:r>
              <a:rPr>
                <a:solidFill>
                  <a:schemeClr val="accent2"/>
                </a:solidFill>
              </a:rPr>
              <a:t>3</a:t>
            </a:r>
            <a:r>
              <a:rPr baseline="40000">
                <a:solidFill>
                  <a:schemeClr val="accent2"/>
                </a:solidFill>
              </a:rPr>
              <a:t>2</a:t>
            </a:r>
            <a:endParaRPr baseline="40000">
              <a:solidFill>
                <a:schemeClr val="accent2"/>
              </a:solidFill>
            </a:endParaRPr>
          </a:p>
        </p:txBody>
      </p:sp>
      <p:sp>
        <p:nvSpPr>
          <p:cNvPr id="18" name="Textbox15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QAgAAKCMAAJgcAAD4JQAAECAAACYAAAAIAAAA//////////8="/>
              </a:ext>
            </a:extLst>
          </p:cNvSpPr>
          <p:nvPr/>
        </p:nvSpPr>
        <p:spPr>
          <a:xfrm>
            <a:off x="457200" y="5715000"/>
            <a:ext cx="41910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48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2 x 2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= </a:t>
            </a:r>
            <a:r>
              <a:rPr>
                <a:solidFill>
                  <a:schemeClr val="accent2"/>
                </a:solidFill>
              </a:rPr>
              <a:t>2</a:t>
            </a:r>
            <a:r>
              <a:rPr baseline="40000">
                <a:solidFill>
                  <a:schemeClr val="accent2"/>
                </a:solidFill>
              </a:rPr>
              <a:t>4</a:t>
            </a:r>
            <a:r>
              <a:t> x 3</a:t>
            </a:r>
            <a:r>
              <a:rPr baseline="40000"/>
              <a:t>1</a:t>
            </a:r>
            <a:endParaRPr baseline="40000"/>
          </a:p>
        </p:txBody>
      </p:sp>
      <p:sp>
        <p:nvSpPr>
          <p:cNvPr id="19" name="Textbox12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AHgAAiB0AAAg0AAC3IwAAECAAACYAAAAIAAAA//////////8="/>
              </a:ext>
            </a:extLst>
          </p:cNvSpPr>
          <p:nvPr/>
        </p:nvSpPr>
        <p:spPr>
          <a:xfrm>
            <a:off x="4876800" y="4800600"/>
            <a:ext cx="3581400" cy="100520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HCF = </a:t>
            </a:r>
            <a:r>
              <a:rPr>
                <a:solidFill>
                  <a:srgbClr val="FF0000"/>
                </a:solidFill>
              </a:rPr>
              <a:t>2</a:t>
            </a:r>
            <a:r>
              <a:rPr baseline="40000">
                <a:solidFill>
                  <a:srgbClr val="FF0000"/>
                </a:solidFill>
              </a:rPr>
              <a:t>2</a:t>
            </a:r>
            <a:r>
              <a:rPr>
                <a:solidFill>
                  <a:srgbClr val="FF0000"/>
                </a:solidFill>
              </a:rPr>
              <a:t> x 3</a:t>
            </a:r>
            <a:r>
              <a:rPr baseline="40000">
                <a:solidFill>
                  <a:srgbClr val="FF0000"/>
                </a:solidFill>
              </a:rPr>
              <a:t>1</a:t>
            </a:r>
            <a:r>
              <a:rPr>
                <a:solidFill>
                  <a:srgbClr val="FF0000"/>
                </a:solidFill>
              </a:rPr>
              <a:t> = 12</a:t>
            </a:r>
            <a:endParaRPr>
              <a:solidFill>
                <a:srgbClr val="FF0000"/>
              </a:solidFill>
            </a:endParaRPr>
          </a:p>
          <a:p>
            <a:pPr>
              <a:spcBef>
                <a:spcPts val="1440"/>
              </a:spcBef>
            </a:pPr>
            <a:r>
              <a:t>LCM =  </a:t>
            </a:r>
            <a:r>
              <a:rPr>
                <a:solidFill>
                  <a:schemeClr val="accent2"/>
                </a:solidFill>
              </a:rPr>
              <a:t>2</a:t>
            </a:r>
            <a:r>
              <a:rPr baseline="40000">
                <a:solidFill>
                  <a:schemeClr val="accent2"/>
                </a:solidFill>
              </a:rPr>
              <a:t>4</a:t>
            </a:r>
            <a:r>
              <a:rPr>
                <a:solidFill>
                  <a:schemeClr val="accent2"/>
                </a:solidFill>
              </a:rPr>
              <a:t> x 3</a:t>
            </a:r>
            <a:r>
              <a:rPr baseline="40000">
                <a:solidFill>
                  <a:schemeClr val="accent2"/>
                </a:solidFill>
              </a:rPr>
              <a:t>2</a:t>
            </a:r>
            <a:r>
              <a:rPr>
                <a:solidFill>
                  <a:schemeClr val="accent2"/>
                </a:solidFill>
              </a:rPr>
              <a:t> = 144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" name="Textbox11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sHwAAORAAADcjAAAJEwAAECAAACYAAAAIAAAA//////////8="/>
              </a:ext>
            </a:extLst>
          </p:cNvSpPr>
          <p:nvPr/>
        </p:nvSpPr>
        <p:spPr>
          <a:xfrm>
            <a:off x="5148580" y="2637155"/>
            <a:ext cx="57594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3 \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1" name="Textbox14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VBMAALQXAAAkFgAAECAAACYAAAAIAAAA//////////8="/>
              </a:ext>
            </a:extLst>
          </p:cNvSpPr>
          <p:nvPr/>
        </p:nvSpPr>
        <p:spPr>
          <a:xfrm>
            <a:off x="3276600" y="3141980"/>
            <a:ext cx="5765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2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2" name="Textbox13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BFwAAiRUAAMwaAABZGAAAECAAACYAAAAIAAAA//////////8="/>
              </a:ext>
            </a:extLst>
          </p:cNvSpPr>
          <p:nvPr/>
        </p:nvSpPr>
        <p:spPr>
          <a:xfrm>
            <a:off x="3780155" y="3500755"/>
            <a:ext cx="57594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1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fast" p14:dur="800" advTm="85408">
    <p:extLst>
      <p:ext uri="smNativeData">
        <pr:smNativeData xmlns:pr="smNativeData" val="BTi/XAAAAAAgAwAAAAAAAAAAAAACAAAAoE0BAAAAAAABAAAAAQAAAAA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500"/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8" dur="500"/>
                                        <p:tgtEl>
                                          <p:spTgt spid="1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500"/>
                                        <p:tgtEl>
                                          <p:spTgt spid="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75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5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75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</p:bldLst>
    <p:extLst>
      <p:ext uri="smNativeData">
        <pr:smNativeData xmlns:pr="smNativeData" val="BTi/XBAAAAAFAAAA/////wEAAAACAAAAAgAAAAAAAAAAAAAAAAAAAAsAAAD/////AQAAAAIAAAACAAAAAAAAAAAAAAAAAAAAEQAAAP////8BAAAAAgAAAAIAAAAAAAAAAAAAAAAAAAAXAAAA/////wEAAAACAAAAAgAAAAAAAAAAAAAAAAAAAB0AAAD/////AQAAAAIAAAACAAAAAAAAAAAAAAAAAAAAIwAAAP////8BAAAAAgAAAAIAAAAAAAAAAAAAAAAAAAApAAAA/////wEAAAACAAAAAgAAAAAAAAAAAAAAAAAAAC8AAAD/////AQAAAAIAAAACAAAAAAAAAAAAAAAAAAAANQAAAP////8BAAAAAgAAAAIAAAAAAAAAAAAAAAAAAAA7AAAA/////wEAAAACAAAACAAAAAAAAAAAAAAAAAAAAEEAAAD/////AQAAAAIAAAAIAAAAAAAAAAAAAAAAAAAARwAAAP////8BAAAABAAAACAAAAAAAAAAAAAAAAAAAABMAAAA/////wEAAAAEAAAAIAAAAAAAAAAAAAAAAAAAAFEAAAD/////AQAAAAQAAAAgAAAAAAAAAAAAAAAAAAAAVgAAAAAAAAABAAAAAgAAAAMAAAAAAAAAAAAAAAAAAABcAAAAAQAAAAEAAAACAAAAAwAAAAAAAAAAAAAAAAAAAA=="/>
      </p:ext>
    </p:ext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5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P8A/wAo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/wD/AH9/fwCAgIADzMzMAMDA/wB/f38AAAAAAAAAAAAAAAAAAAAAAAAAAAAhAAAAGAAAABQAAADgEAAASAMAAOAfAABABgAAECAAACYAAAAIAAAA//////////8="/>
              </a:ext>
            </a:extLst>
          </p:cNvSpPr>
          <p:nvPr/>
        </p:nvSpPr>
        <p:spPr>
          <a:xfrm>
            <a:off x="2743200" y="533400"/>
            <a:ext cx="2438400" cy="482600"/>
          </a:xfrm>
          <a:prstGeom prst="rect">
            <a:avLst/>
          </a:prstGeom>
          <a:noFill/>
          <a:ln w="25400" cap="flat" cmpd="sng" algn="ctr">
            <a:solidFill>
              <a:srgbClr val="FF00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HCF and LCM 2</a:t>
            </a:r>
          </a:p>
        </p:txBody>
      </p:sp>
      <p:sp>
        <p:nvSpPr>
          <p:cNvPr id="5" name="Textbox6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8b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oEAAAcAgAALAxAABACwAAECAAACYAAAAIAAAA//////////8="/>
              </a:ext>
            </a:extLst>
          </p:cNvSpPr>
          <p:nvPr/>
        </p:nvSpPr>
        <p:spPr>
          <a:xfrm>
            <a:off x="2667000" y="1371600"/>
            <a:ext cx="5410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</a:t>
            </a:r>
            <a:r>
              <a:rPr u="sng"/>
              <a:t>\           30                 60                     90</a:t>
            </a:r>
            <a:endParaRPr u="sng"/>
          </a:p>
        </p:txBody>
      </p:sp>
      <p:sp>
        <p:nvSpPr>
          <p:cNvPr id="6" name="Textbox7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sf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yAoAADgxAACYDQAAECAAACYAAAAIAAAA//////////8="/>
              </a:ext>
            </a:extLst>
          </p:cNvSpPr>
          <p:nvPr/>
        </p:nvSpPr>
        <p:spPr>
          <a:xfrm>
            <a:off x="2438400" y="1752600"/>
            <a:ext cx="5562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</a:t>
            </a:r>
            <a:r>
              <a:rPr>
                <a:solidFill>
                  <a:schemeClr val="accent2"/>
                </a:solidFill>
              </a:rPr>
              <a:t> </a:t>
            </a:r>
            <a:r>
              <a:rPr u="sng"/>
              <a:t>\           15                 30                     45</a:t>
            </a:r>
            <a:endParaRPr u="sng"/>
          </a:p>
        </p:txBody>
      </p:sp>
      <p:sp>
        <p:nvSpPr>
          <p:cNvPr id="7" name="Textbox4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IDgAAIA0AABgzAADwDwAAECAAACYAAAAIAAAA//////////8="/>
              </a:ext>
            </a:extLst>
          </p:cNvSpPr>
          <p:nvPr/>
        </p:nvSpPr>
        <p:spPr>
          <a:xfrm>
            <a:off x="2362200" y="2133600"/>
            <a:ext cx="594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  </a:t>
            </a:r>
            <a:r>
              <a:rPr u="sng"/>
              <a:t>\            5                  10                     15</a:t>
            </a:r>
            <a:endParaRPr u="sng"/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aBAAAMAwAAA4EwAAECAAACYAAAAIAAAA//////////8="/>
              </a:ext>
            </a:extLst>
          </p:cNvSpPr>
          <p:nvPr/>
        </p:nvSpPr>
        <p:spPr>
          <a:xfrm>
            <a:off x="2286000" y="2667000"/>
            <a:ext cx="5638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                 1                    2                       3                </a:t>
            </a:r>
          </a:p>
        </p:txBody>
      </p:sp>
      <p:sp>
        <p:nvSpPr>
          <p:cNvPr id="9" name="Textbox2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KBQAAPAtAAD4FgAAECAAACYAAAAIAAAA//////////8="/>
              </a:ext>
            </a:extLst>
          </p:cNvSpPr>
          <p:nvPr/>
        </p:nvSpPr>
        <p:spPr>
          <a:xfrm>
            <a:off x="762000" y="3276600"/>
            <a:ext cx="670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HCF = </a:t>
            </a:r>
            <a:r>
              <a:rPr>
                <a:solidFill>
                  <a:schemeClr val="accent2"/>
                </a:solidFill>
              </a:rPr>
              <a:t>2 x 3 x 5 = 30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0" name="Textbox3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cBcAAFgvAABAGgAAECAAACYAAAAIAAAA//////////8="/>
              </a:ext>
            </a:extLst>
          </p:cNvSpPr>
          <p:nvPr/>
        </p:nvSpPr>
        <p:spPr>
          <a:xfrm>
            <a:off x="762000" y="3810000"/>
            <a:ext cx="6934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LCM = </a:t>
            </a:r>
            <a:r>
              <a:rPr>
                <a:solidFill>
                  <a:schemeClr val="accent2"/>
                </a:solidFill>
              </a:rPr>
              <a:t>30</a:t>
            </a:r>
            <a:r>
              <a:t> x 1 x 2 x 3 = 180</a:t>
            </a:r>
          </a:p>
        </p:txBody>
      </p:sp>
      <p:sp>
        <p:nvSpPr>
          <p:cNvPr id="11" name="Textbox12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cAgAAPAPAABACwAAECAAACYAAAAIAAAA//////////8="/>
              </a:ext>
            </a:extLst>
          </p:cNvSpPr>
          <p:nvPr/>
        </p:nvSpPr>
        <p:spPr>
          <a:xfrm>
            <a:off x="2133600" y="137160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2" name="Textbox13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yAoAAPAPAACYDQAAECAAACYAAAAIAAAA//////////8="/>
              </a:ext>
            </a:extLst>
          </p:cNvSpPr>
          <p:nvPr/>
        </p:nvSpPr>
        <p:spPr>
          <a:xfrm>
            <a:off x="2133600" y="175260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3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" name="Textbox14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mA0AAPAPAABoEAAAECAAACYAAAAIAAAA//////////8="/>
              </a:ext>
            </a:extLst>
          </p:cNvSpPr>
          <p:nvPr/>
        </p:nvSpPr>
        <p:spPr>
          <a:xfrm>
            <a:off x="2133600" y="220980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5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4" name="Textbox11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AAwAAuBoAAIgdAACIHQAAECAAACYAAAAIAAAA//////////8="/>
              </a:ext>
            </a:extLst>
          </p:cNvSpPr>
          <p:nvPr/>
        </p:nvSpPr>
        <p:spPr>
          <a:xfrm>
            <a:off x="609600" y="4343400"/>
            <a:ext cx="41910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30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x </a:t>
            </a:r>
            <a:r>
              <a:rPr>
                <a:solidFill>
                  <a:srgbClr val="FF0000"/>
                </a:solidFill>
              </a:rPr>
              <a:t>5</a:t>
            </a:r>
            <a:r>
              <a:t>      = 2</a:t>
            </a:r>
            <a:r>
              <a:rPr baseline="40000"/>
              <a:t>1</a:t>
            </a:r>
            <a:r>
              <a:t> x 3</a:t>
            </a:r>
            <a:r>
              <a:rPr baseline="40000"/>
              <a:t>1</a:t>
            </a:r>
            <a:r>
              <a:t> x 5</a:t>
            </a:r>
            <a:r>
              <a:rPr baseline="40000"/>
              <a:t>1</a:t>
            </a:r>
            <a:endParaRPr baseline="40000"/>
          </a:p>
        </p:txBody>
      </p:sp>
      <p:sp>
        <p:nvSpPr>
          <p:cNvPr id="15" name="Textbox8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AAwAAAB4AAIgdAADQIAAAECAAACYAAAAIAAAA//////////8="/>
              </a:ext>
            </a:extLst>
          </p:cNvSpPr>
          <p:nvPr/>
        </p:nvSpPr>
        <p:spPr>
          <a:xfrm>
            <a:off x="609600" y="4876800"/>
            <a:ext cx="41910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60=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2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x </a:t>
            </a:r>
            <a:r>
              <a:rPr>
                <a:solidFill>
                  <a:srgbClr val="FF0000"/>
                </a:solidFill>
              </a:rPr>
              <a:t>5</a:t>
            </a:r>
            <a:r>
              <a:t> = </a:t>
            </a:r>
            <a:r>
              <a:rPr>
                <a:solidFill>
                  <a:schemeClr val="accent2"/>
                </a:solidFill>
              </a:rPr>
              <a:t>2</a:t>
            </a:r>
            <a:r>
              <a:rPr baseline="40000">
                <a:solidFill>
                  <a:schemeClr val="accent2"/>
                </a:solidFill>
              </a:rPr>
              <a:t>2</a:t>
            </a:r>
            <a:r>
              <a:t> x 3</a:t>
            </a:r>
            <a:r>
              <a:rPr baseline="40000"/>
              <a:t>1</a:t>
            </a:r>
            <a:r>
              <a:t> x 5</a:t>
            </a:r>
            <a:r>
              <a:rPr baseline="40000"/>
              <a:t>1</a:t>
            </a:r>
            <a:endParaRPr baseline="40000"/>
          </a:p>
        </p:txBody>
      </p:sp>
      <p:sp>
        <p:nvSpPr>
          <p:cNvPr id="16" name="Textbox9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AAwAASCEAAAAeAAAYJAAAECAAACYAAAAIAAAA//////////8="/>
              </a:ext>
            </a:extLst>
          </p:cNvSpPr>
          <p:nvPr/>
        </p:nvSpPr>
        <p:spPr>
          <a:xfrm>
            <a:off x="609600" y="5410200"/>
            <a:ext cx="42672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90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3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x </a:t>
            </a:r>
            <a:r>
              <a:rPr>
                <a:solidFill>
                  <a:srgbClr val="FF0000"/>
                </a:solidFill>
              </a:rPr>
              <a:t>5</a:t>
            </a:r>
            <a:r>
              <a:t> = 2</a:t>
            </a:r>
            <a:r>
              <a:rPr baseline="40000"/>
              <a:t>1</a:t>
            </a:r>
            <a:r>
              <a:t> x </a:t>
            </a:r>
            <a:r>
              <a:rPr>
                <a:solidFill>
                  <a:schemeClr val="accent2"/>
                </a:solidFill>
              </a:rPr>
              <a:t>3</a:t>
            </a:r>
            <a:r>
              <a:rPr baseline="40000">
                <a:solidFill>
                  <a:schemeClr val="accent2"/>
                </a:solidFill>
              </a:rPr>
              <a:t>2</a:t>
            </a:r>
            <a:r>
              <a:t> x </a:t>
            </a:r>
            <a:r>
              <a:rPr>
                <a:solidFill>
                  <a:schemeClr val="accent2"/>
                </a:solidFill>
              </a:rPr>
              <a:t>5</a:t>
            </a:r>
            <a:r>
              <a:rPr baseline="40000">
                <a:solidFill>
                  <a:schemeClr val="accent2"/>
                </a:solidFill>
              </a:rPr>
              <a:t>1</a:t>
            </a:r>
            <a:endParaRPr baseline="40000">
              <a:solidFill>
                <a:schemeClr val="accent2"/>
              </a:solidFill>
            </a:endParaRPr>
          </a:p>
        </p:txBody>
      </p:sp>
      <p:sp>
        <p:nvSpPr>
          <p:cNvPr id="17" name="Textbox10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HwAAyBkAAKAyAAD3HwAAECAAACYAAAAIAAAA//////////8="/>
              </a:ext>
            </a:extLst>
          </p:cNvSpPr>
          <p:nvPr/>
        </p:nvSpPr>
        <p:spPr>
          <a:xfrm>
            <a:off x="5105400" y="4191000"/>
            <a:ext cx="3124200" cy="100520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HCF = 2</a:t>
            </a:r>
            <a:r>
              <a:rPr baseline="40000">
                <a:solidFill>
                  <a:srgbClr val="FF0000"/>
                </a:solidFill>
              </a:rPr>
              <a:t>1</a:t>
            </a:r>
            <a:r>
              <a:rPr>
                <a:solidFill>
                  <a:srgbClr val="FF0000"/>
                </a:solidFill>
              </a:rPr>
              <a:t> x 3</a:t>
            </a:r>
            <a:r>
              <a:rPr baseline="40000">
                <a:solidFill>
                  <a:srgbClr val="FF0000"/>
                </a:solidFill>
              </a:rPr>
              <a:t>1</a:t>
            </a:r>
            <a:r>
              <a:rPr>
                <a:solidFill>
                  <a:srgbClr val="FF0000"/>
                </a:solidFill>
              </a:rPr>
              <a:t> x 5</a:t>
            </a:r>
            <a:r>
              <a:rPr baseline="40000">
                <a:solidFill>
                  <a:srgbClr val="FF0000"/>
                </a:solidFill>
              </a:rPr>
              <a:t>1</a:t>
            </a:r>
            <a:r>
              <a:rPr>
                <a:solidFill>
                  <a:srgbClr val="FF0000"/>
                </a:solidFill>
              </a:rPr>
              <a:t>=30</a:t>
            </a:r>
            <a:endParaRPr>
              <a:solidFill>
                <a:srgbClr val="FF0000"/>
              </a:solidFill>
            </a:endParaRPr>
          </a:p>
          <a:p>
            <a:pPr>
              <a:spcBef>
                <a:spcPts val="1440"/>
              </a:spcBef>
            </a:pPr>
            <a:r>
              <a:rPr>
                <a:solidFill>
                  <a:schemeClr val="accent2"/>
                </a:solidFill>
              </a:rPr>
              <a:t>LCM= 2</a:t>
            </a:r>
            <a:r>
              <a:rPr baseline="40000">
                <a:solidFill>
                  <a:schemeClr val="accent2"/>
                </a:solidFill>
              </a:rPr>
              <a:t>2</a:t>
            </a:r>
            <a:r>
              <a:rPr>
                <a:solidFill>
                  <a:schemeClr val="accent2"/>
                </a:solidFill>
              </a:rPr>
              <a:t> x 3</a:t>
            </a:r>
            <a:r>
              <a:rPr baseline="40000">
                <a:solidFill>
                  <a:schemeClr val="accent2"/>
                </a:solidFill>
              </a:rPr>
              <a:t>2</a:t>
            </a:r>
            <a:r>
              <a:rPr>
                <a:solidFill>
                  <a:schemeClr val="accent2"/>
                </a:solidFill>
              </a:rPr>
              <a:t> x 5</a:t>
            </a:r>
            <a:r>
              <a:rPr baseline="40000">
                <a:solidFill>
                  <a:schemeClr val="accent2"/>
                </a:solidFill>
              </a:rPr>
              <a:t>1</a:t>
            </a:r>
            <a:r>
              <a:rPr>
                <a:solidFill>
                  <a:schemeClr val="accent2"/>
                </a:solidFill>
              </a:rPr>
              <a:t>=180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fast" p14:dur="800" advTm="70256">
    <p:extLst>
      <p:ext uri="smNativeData">
        <pr:smNativeData xmlns:pr="smNativeData" val="BTi/XAAAAAAgAwAAAAAAAAAAAAACAAAAcBIBAAAAAAABAAAAAQAAAAA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500"/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75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5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75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75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</p:bldLst>
    <p:extLst>
      <p:ext uri="smNativeData">
        <pr:smNativeData xmlns:pr="smNativeData" val="BTi/XA4AAAAFAAAA/////wEAAAACAAAAAgAAAAAAAAAAAAAAAAAAAAsAAAD/////AQAAAAIAAAACAAAAAAAAAAAAAAAAAAAAEQAAAP////8BAAAAAgAAAAIAAAAAAAAAAAAAAAAAAAAXAAAA/////wEAAAACAAAAAgAAAAAAAAAAAAAAAAAAAB0AAAD/////AQAAAAIAAAACAAAAAAAAAAAAAAAAAAAAIwAAAP////8BAAAAAgAAAAIAAAAAAAAAAAAAAAAAAAApAAAA/////wEAAAACAAAAAgAAAAAAAAAAAAAAAAAAAC8AAAD/////AQAAAAIAAAAIAAAAAAAAAAAAAAAAAAAANQAAAP////8BAAAAAgAAAAgAAAAAAAAAAAAAAAAAAAA7AAAA/////wEAAAAEAAAAIAAAAAAAAAAAAAAAAAAAAEAAAAD/////AQAAAAQAAAAgAAAAAAAAAAAAAAAAAAAARQAAAP////8BAAAABAAAACAAAAAAAAAAAAAAAAAAAABKAAAAAAAAAAEAAAACAAAAAwAAAAAAAAAAAAAAAAAAAFAAAAABAAAAAQAAAAIAAAADAAAAAAAAAAAAAAAAAAAA"/>
      </p:ext>
    </p:ext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BTi/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6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JkzZgAo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mTNmAH9/fwCAgIADzMzMAMDA/wB/f38AAAAAAAAAAAAAAAAAAAAAAAAAAAAhAAAAGAAAABQAAADgEAAASAMAAOAfAABABgAAECAAACYAAAAIAAAA//////////8="/>
              </a:ext>
            </a:extLst>
          </p:cNvSpPr>
          <p:nvPr/>
        </p:nvSpPr>
        <p:spPr>
          <a:xfrm>
            <a:off x="2743200" y="533400"/>
            <a:ext cx="2438400" cy="482600"/>
          </a:xfrm>
          <a:prstGeom prst="rect">
            <a:avLst/>
          </a:prstGeom>
          <a:noFill/>
          <a:ln w="25400" cap="flat" cmpd="sng" algn="ctr">
            <a:solidFill>
              <a:srgbClr val="993366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HCF and LCM 3</a:t>
            </a:r>
          </a:p>
        </p:txBody>
      </p:sp>
      <p:sp>
        <p:nvSpPr>
          <p:cNvPr id="5" name="Textbox5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oEAAAcAgAALAxAABACwAAECAAACYAAAAIAAAA//////////8="/>
              </a:ext>
            </a:extLst>
          </p:cNvSpPr>
          <p:nvPr/>
        </p:nvSpPr>
        <p:spPr>
          <a:xfrm>
            <a:off x="2667000" y="1371600"/>
            <a:ext cx="5410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</a:t>
            </a:r>
            <a:r>
              <a:rPr u="sng"/>
              <a:t>\           120                 60                     90</a:t>
            </a:r>
            <a:endParaRPr u="sng"/>
          </a:p>
        </p:txBody>
      </p:sp>
      <p:sp>
        <p:nvSpPr>
          <p:cNvPr id="6" name="Textbox8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yAoAADgxAACYDQAAECAAACYAAAAIAAAA//////////8="/>
              </a:ext>
            </a:extLst>
          </p:cNvSpPr>
          <p:nvPr/>
        </p:nvSpPr>
        <p:spPr>
          <a:xfrm>
            <a:off x="2438400" y="1752600"/>
            <a:ext cx="5562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</a:t>
            </a:r>
            <a:r>
              <a:rPr>
                <a:solidFill>
                  <a:schemeClr val="accent2"/>
                </a:solidFill>
              </a:rPr>
              <a:t> </a:t>
            </a:r>
            <a:r>
              <a:rPr u="sng"/>
              <a:t>\            60                  30                     45</a:t>
            </a:r>
            <a:endParaRPr u="sng"/>
          </a:p>
        </p:txBody>
      </p:sp>
      <p:sp>
        <p:nvSpPr>
          <p:cNvPr id="7" name="Textbox7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IDgAAIA0AABgzAADwDwAAECAAACYAAAAIAAAA//////////8="/>
              </a:ext>
            </a:extLst>
          </p:cNvSpPr>
          <p:nvPr/>
        </p:nvSpPr>
        <p:spPr>
          <a:xfrm>
            <a:off x="2362200" y="2133600"/>
            <a:ext cx="594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  </a:t>
            </a:r>
            <a:r>
              <a:rPr u="sng"/>
              <a:t>\            20                  10                     15</a:t>
            </a:r>
            <a:endParaRPr u="sng"/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wDwAAeA8AADgxAABIEgAAECAAACYAAAAIAAAA//////////8="/>
              </a:ext>
            </a:extLst>
          </p:cNvSpPr>
          <p:nvPr/>
        </p:nvSpPr>
        <p:spPr>
          <a:xfrm>
            <a:off x="2590800" y="2514600"/>
            <a:ext cx="5410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</a:t>
            </a:r>
            <a:r>
              <a:rPr u="sng"/>
              <a:t>\              4                    2                       3</a:t>
            </a:r>
            <a:r>
              <a:t>                </a:t>
            </a:r>
          </a:p>
        </p:txBody>
      </p:sp>
      <p:sp>
        <p:nvSpPr>
          <p:cNvPr id="9" name="Textbox1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GBUAAPAtAADoFwAAECAAACYAAAAIAAAA//////////8="/>
              </a:ext>
            </a:extLst>
          </p:cNvSpPr>
          <p:nvPr/>
        </p:nvSpPr>
        <p:spPr>
          <a:xfrm>
            <a:off x="762000" y="3429000"/>
            <a:ext cx="670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HCF = </a:t>
            </a:r>
            <a:r>
              <a:rPr>
                <a:solidFill>
                  <a:schemeClr val="accent2"/>
                </a:solidFill>
              </a:rPr>
              <a:t>2 x 3 x 5 = 30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0" name="Textbox4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cBcAAFgvAABAGgAAECAAACYAAAAIAAAA//////////8="/>
              </a:ext>
            </a:extLst>
          </p:cNvSpPr>
          <p:nvPr/>
        </p:nvSpPr>
        <p:spPr>
          <a:xfrm>
            <a:off x="762000" y="3810000"/>
            <a:ext cx="6934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LCM = </a:t>
            </a:r>
            <a:r>
              <a:rPr>
                <a:solidFill>
                  <a:schemeClr val="accent2"/>
                </a:solidFill>
              </a:rPr>
              <a:t>30</a:t>
            </a:r>
            <a:r>
              <a:t> </a:t>
            </a:r>
            <a:r>
              <a:rPr>
                <a:solidFill>
                  <a:srgbClr val="FF0000"/>
                </a:solidFill>
              </a:rPr>
              <a:t>x 2 x 2 x 1 x 3 = 360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" name="Textbox3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cAgAAPAPAABACwAAECAAACYAAAAIAAAA//////////8="/>
              </a:ext>
            </a:extLst>
          </p:cNvSpPr>
          <p:nvPr/>
        </p:nvSpPr>
        <p:spPr>
          <a:xfrm>
            <a:off x="2133600" y="137160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2" name="Textbox14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yAoAAPAPAACYDQAAECAAACYAAAAIAAAA//////////8="/>
              </a:ext>
            </a:extLst>
          </p:cNvSpPr>
          <p:nvPr/>
        </p:nvSpPr>
        <p:spPr>
          <a:xfrm>
            <a:off x="2133600" y="175260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3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" name="Textbox13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mA0AAPAPAABoEAAAECAAACYAAAAIAAAA//////////8="/>
              </a:ext>
            </a:extLst>
          </p:cNvSpPr>
          <p:nvPr/>
        </p:nvSpPr>
        <p:spPr>
          <a:xfrm>
            <a:off x="2133600" y="2209800"/>
            <a:ext cx="45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chemeClr val="accent2"/>
                </a:solidFill>
              </a:rPr>
              <a:t>5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4" name="Textbox16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AAwAAuBoAANAgAACIHQAAECAAACYAAAAIAAAA//////////8="/>
              </a:ext>
            </a:extLst>
          </p:cNvSpPr>
          <p:nvPr/>
        </p:nvSpPr>
        <p:spPr>
          <a:xfrm>
            <a:off x="609600" y="4343400"/>
            <a:ext cx="47244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120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2 x 2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x </a:t>
            </a:r>
            <a:r>
              <a:rPr>
                <a:solidFill>
                  <a:srgbClr val="FF0000"/>
                </a:solidFill>
              </a:rPr>
              <a:t>5</a:t>
            </a:r>
            <a:r>
              <a:t>  = </a:t>
            </a:r>
            <a:r>
              <a:rPr>
                <a:solidFill>
                  <a:schemeClr val="accent2"/>
                </a:solidFill>
              </a:rPr>
              <a:t>2</a:t>
            </a:r>
            <a:r>
              <a:rPr baseline="40000">
                <a:solidFill>
                  <a:schemeClr val="accent2"/>
                </a:solidFill>
              </a:rPr>
              <a:t>3</a:t>
            </a:r>
            <a:r>
              <a:t> x 3</a:t>
            </a:r>
            <a:r>
              <a:rPr baseline="40000"/>
              <a:t>1</a:t>
            </a:r>
            <a:r>
              <a:t> x 5</a:t>
            </a:r>
            <a:r>
              <a:rPr baseline="40000"/>
              <a:t>1</a:t>
            </a:r>
            <a:endParaRPr baseline="40000"/>
          </a:p>
        </p:txBody>
      </p:sp>
      <p:sp>
        <p:nvSpPr>
          <p:cNvPr id="15" name="Textbox15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AAwAAAB4AANAgAADQIAAAECAAACYAAAAIAAAA//////////8="/>
              </a:ext>
            </a:extLst>
          </p:cNvSpPr>
          <p:nvPr/>
        </p:nvSpPr>
        <p:spPr>
          <a:xfrm>
            <a:off x="609600" y="4876800"/>
            <a:ext cx="47244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60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2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x </a:t>
            </a:r>
            <a:r>
              <a:rPr>
                <a:solidFill>
                  <a:srgbClr val="FF0000"/>
                </a:solidFill>
              </a:rPr>
              <a:t>5</a:t>
            </a:r>
            <a:r>
              <a:t> = 2</a:t>
            </a:r>
            <a:r>
              <a:rPr baseline="40000"/>
              <a:t>2</a:t>
            </a:r>
            <a:r>
              <a:t> x 3</a:t>
            </a:r>
            <a:r>
              <a:rPr baseline="40000"/>
              <a:t>1</a:t>
            </a:r>
            <a:r>
              <a:t> x 5</a:t>
            </a:r>
            <a:r>
              <a:rPr baseline="40000"/>
              <a:t>1</a:t>
            </a:r>
            <a:endParaRPr baseline="40000"/>
          </a:p>
        </p:txBody>
      </p:sp>
      <p:sp>
        <p:nvSpPr>
          <p:cNvPr id="16" name="Textbox10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DAAwAASCEAANAgAAAYJAAAECAAACYAAAAIAAAA//////////8="/>
              </a:ext>
            </a:extLst>
          </p:cNvSpPr>
          <p:nvPr/>
        </p:nvSpPr>
        <p:spPr>
          <a:xfrm>
            <a:off x="609600" y="5410200"/>
            <a:ext cx="47244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90 = </a:t>
            </a:r>
            <a:r>
              <a:rPr>
                <a:solidFill>
                  <a:srgbClr val="FF0000"/>
                </a:solidFill>
              </a:rPr>
              <a:t>2</a:t>
            </a:r>
            <a:r>
              <a:t> x 3 x </a:t>
            </a:r>
            <a:r>
              <a:rPr>
                <a:solidFill>
                  <a:srgbClr val="FF0000"/>
                </a:solidFill>
              </a:rPr>
              <a:t>3</a:t>
            </a:r>
            <a:r>
              <a:t> x </a:t>
            </a:r>
            <a:r>
              <a:rPr>
                <a:solidFill>
                  <a:srgbClr val="FF0000"/>
                </a:solidFill>
              </a:rPr>
              <a:t>5</a:t>
            </a:r>
            <a:r>
              <a:t> = 2</a:t>
            </a:r>
            <a:r>
              <a:rPr baseline="40000"/>
              <a:t>1</a:t>
            </a:r>
            <a:r>
              <a:t> x </a:t>
            </a:r>
            <a:r>
              <a:rPr>
                <a:solidFill>
                  <a:schemeClr val="accent2"/>
                </a:solidFill>
              </a:rPr>
              <a:t>3</a:t>
            </a:r>
            <a:r>
              <a:rPr baseline="40000">
                <a:solidFill>
                  <a:schemeClr val="accent2"/>
                </a:solidFill>
              </a:rPr>
              <a:t>2</a:t>
            </a:r>
            <a:r>
              <a:t> x </a:t>
            </a:r>
            <a:r>
              <a:rPr>
                <a:solidFill>
                  <a:schemeClr val="accent2"/>
                </a:solidFill>
              </a:rPr>
              <a:t>5</a:t>
            </a:r>
            <a:r>
              <a:rPr baseline="40000">
                <a:solidFill>
                  <a:schemeClr val="accent2"/>
                </a:solidFill>
              </a:rPr>
              <a:t>1</a:t>
            </a:r>
            <a:endParaRPr baseline="40000">
              <a:solidFill>
                <a:schemeClr val="accent2"/>
              </a:solidFill>
            </a:endParaRPr>
          </a:p>
        </p:txBody>
      </p:sp>
      <p:sp>
        <p:nvSpPr>
          <p:cNvPr id="17" name="Textbox9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CwIgAAyBkAAOg1AAD3HwAAECAAACYAAAAIAAAA//////////8="/>
              </a:ext>
            </a:extLst>
          </p:cNvSpPr>
          <p:nvPr/>
        </p:nvSpPr>
        <p:spPr>
          <a:xfrm>
            <a:off x="5638800" y="4191000"/>
            <a:ext cx="3124200" cy="100520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>
                <a:solidFill>
                  <a:srgbClr val="FF0000"/>
                </a:solidFill>
              </a:rPr>
              <a:t>HCF = 2</a:t>
            </a:r>
            <a:r>
              <a:rPr baseline="40000">
                <a:solidFill>
                  <a:srgbClr val="FF0000"/>
                </a:solidFill>
              </a:rPr>
              <a:t>1</a:t>
            </a:r>
            <a:r>
              <a:rPr>
                <a:solidFill>
                  <a:srgbClr val="FF0000"/>
                </a:solidFill>
              </a:rPr>
              <a:t> x 3</a:t>
            </a:r>
            <a:r>
              <a:rPr baseline="40000">
                <a:solidFill>
                  <a:srgbClr val="FF0000"/>
                </a:solidFill>
              </a:rPr>
              <a:t>1</a:t>
            </a:r>
            <a:r>
              <a:rPr>
                <a:solidFill>
                  <a:srgbClr val="FF0000"/>
                </a:solidFill>
              </a:rPr>
              <a:t> x 5</a:t>
            </a:r>
            <a:r>
              <a:rPr baseline="40000">
                <a:solidFill>
                  <a:srgbClr val="FF0000"/>
                </a:solidFill>
              </a:rPr>
              <a:t>1</a:t>
            </a:r>
            <a:r>
              <a:rPr>
                <a:solidFill>
                  <a:srgbClr val="FF0000"/>
                </a:solidFill>
              </a:rPr>
              <a:t>=30</a:t>
            </a:r>
            <a:endParaRPr>
              <a:solidFill>
                <a:srgbClr val="FF0000"/>
              </a:solidFill>
            </a:endParaRPr>
          </a:p>
          <a:p>
            <a:pPr>
              <a:spcBef>
                <a:spcPts val="1440"/>
              </a:spcBef>
            </a:pPr>
            <a:r>
              <a:rPr>
                <a:solidFill>
                  <a:schemeClr val="accent2"/>
                </a:solidFill>
              </a:rPr>
              <a:t>LCM= 2</a:t>
            </a:r>
            <a:r>
              <a:rPr baseline="40000">
                <a:solidFill>
                  <a:schemeClr val="accent2"/>
                </a:solidFill>
              </a:rPr>
              <a:t>3</a:t>
            </a:r>
            <a:r>
              <a:rPr>
                <a:solidFill>
                  <a:schemeClr val="accent2"/>
                </a:solidFill>
              </a:rPr>
              <a:t> x 3</a:t>
            </a:r>
            <a:r>
              <a:rPr baseline="40000">
                <a:solidFill>
                  <a:schemeClr val="accent2"/>
                </a:solidFill>
              </a:rPr>
              <a:t>2</a:t>
            </a:r>
            <a:r>
              <a:rPr>
                <a:solidFill>
                  <a:schemeClr val="accent2"/>
                </a:solidFill>
              </a:rPr>
              <a:t> x 5</a:t>
            </a:r>
            <a:r>
              <a:rPr baseline="40000">
                <a:solidFill>
                  <a:schemeClr val="accent2"/>
                </a:solidFill>
              </a:rPr>
              <a:t>1</a:t>
            </a:r>
            <a:r>
              <a:rPr>
                <a:solidFill>
                  <a:schemeClr val="accent2"/>
                </a:solidFill>
              </a:rPr>
              <a:t>=360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8" name="Textbox12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DAAA8A8AAGgQAADAEgAAECAAACYAAAAIAAAA//////////8="/>
              </a:ext>
            </a:extLst>
          </p:cNvSpPr>
          <p:nvPr/>
        </p:nvSpPr>
        <p:spPr>
          <a:xfrm>
            <a:off x="1981200" y="2590800"/>
            <a:ext cx="685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</a:t>
            </a:r>
            <a:r>
              <a:rPr>
                <a:solidFill>
                  <a:srgbClr val="FF0000"/>
                </a:solidFill>
              </a:rPr>
              <a:t>2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9" name="Textbox11"/>
          <p:cNvSpPr txBox="1">
            <a:extLst>
              <a:ext uri="smNativeData">
                <pr:smNativeData xmlns:pr="smNativeData" val="SMDATA_13_BTi/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AFgAASBIAABgzAAAYFQAAECAAACYAAAAIAAAA//////////8="/>
              </a:ext>
            </a:extLst>
          </p:cNvSpPr>
          <p:nvPr/>
        </p:nvSpPr>
        <p:spPr>
          <a:xfrm>
            <a:off x="3657600" y="2971800"/>
            <a:ext cx="4648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    </a:t>
            </a:r>
            <a:r>
              <a:rPr>
                <a:solidFill>
                  <a:srgbClr val="FF0000"/>
                </a:solidFill>
              </a:rPr>
              <a:t>2                    1                      3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fast" p14:dur="800" advTm="80368">
    <p:extLst>
      <p:ext uri="smNativeData">
        <pr:smNativeData xmlns:pr="smNativeData" val="BTi/XAAAAAAgAwAAAAAAAAAAAAACAAAA8DkBAAAAAAABAAAAAQAAAAA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500"/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500"/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75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5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75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  <p:bldP spid="18" grpId="0" build="p"/>
      <p:bldP spid="19" grpId="0" build="p"/>
    </p:bldLst>
    <p:extLst>
      <p:ext uri="smNativeData">
        <pr:smNativeData xmlns:pr="smNativeData" val="BTi/XBAAAAAFAAAA/////wEAAAACAAAAAgAAAAAAAAAAAAAAAAAAAAsAAAD/////AQAAAAIAAAACAAAAAAAAAAAAAAAAAAAAEQAAAP////8BAAAAAgAAAAIAAAAAAAAAAAAAAAAAAAAXAAAA/////wEAAAACAAAAAgAAAAAAAAAAAAAAAAAAAB0AAAD/////AQAAAAIAAAACAAAAAAAAAAAAAAAAAAAAIwAAAP////8BAAAAAgAAAAIAAAAAAAAAAAAAAAAAAAApAAAA/////wEAAAACAAAAAgAAAAAAAAAAAAAAAAAAAC8AAAD/////AQAAAAIAAAACAAAAAAAAAAAAAAAAAAAANQAAAP////8BAAAAAgAAAAIAAAAAAAAAAAAAAAAAAAA7AAAA/////wEAAAACAAAACAAAAAAAAAAAAAAAAAAAAEEAAAD/////AQAAAAIAAAAIAAAAAAAAAAAAAAAAAAAARwAAAP////8BAAAABAAAACAAAAAAAAAAAAAAAAAAAABMAAAA/////wEAAAAEAAAAIAAAAAAAAAAAAAAAAAAAAFEAAAD/////AQAAAAQAAAAgAAAAAAAAAAAAAAAAAAAAVgAAAAAAAAABAAAAAgAAAAMAAAAAAAAAAAAAAAAAAABcAAAAAQAAAAEAAAACAAAAAwAAAAAAAAAAAAAAAAAAAA=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Tettenhall College</dc:creator>
  <cp:keywords/>
  <dc:description/>
  <cp:lastModifiedBy>apc</cp:lastModifiedBy>
  <cp:revision>0</cp:revision>
  <dcterms:created xsi:type="dcterms:W3CDTF">2019-04-23T15:06:14Z</dcterms:created>
  <dcterms:modified xsi:type="dcterms:W3CDTF">2019-04-23T15:06:29Z</dcterms:modified>
</cp:coreProperties>
</file>